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8" r:id="rId2"/>
    <p:sldId id="370" r:id="rId3"/>
    <p:sldId id="331" r:id="rId4"/>
    <p:sldId id="319" r:id="rId5"/>
    <p:sldId id="321" r:id="rId6"/>
    <p:sldId id="333" r:id="rId7"/>
    <p:sldId id="332" r:id="rId8"/>
    <p:sldId id="334" r:id="rId9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838" autoAdjust="0"/>
    <p:restoredTop sz="93088" autoAdjust="0"/>
  </p:normalViewPr>
  <p:slideViewPr>
    <p:cSldViewPr>
      <p:cViewPr varScale="1">
        <p:scale>
          <a:sx n="111" d="100"/>
          <a:sy n="111" d="100"/>
        </p:scale>
        <p:origin x="11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5C6FEBE-0C37-4F89-9F60-431B203E4144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FA0F8D1-EA13-4779-B3C0-5FDC17ACD7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4150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F5F06FE-3F5C-4BFE-9E7C-3B013F368C25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01AB0D2-7846-4316-B404-5DD1F65DE6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0291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766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2417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481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1992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6956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558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4605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565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490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3412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5964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8767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A8B57D77-441D-4A2A-A323-4235BC2133F8}"/>
              </a:ext>
            </a:extLst>
          </p:cNvPr>
          <p:cNvGrpSpPr/>
          <p:nvPr/>
        </p:nvGrpSpPr>
        <p:grpSpPr>
          <a:xfrm>
            <a:off x="0" y="0"/>
            <a:ext cx="9144000" cy="1227564"/>
            <a:chOff x="0" y="0"/>
            <a:chExt cx="9144000" cy="1227564"/>
          </a:xfrm>
        </p:grpSpPr>
        <p:sp>
          <p:nvSpPr>
            <p:cNvPr id="4" name="3 CuadroTexto"/>
            <p:cNvSpPr txBox="1"/>
            <p:nvPr/>
          </p:nvSpPr>
          <p:spPr>
            <a:xfrm>
              <a:off x="0" y="0"/>
              <a:ext cx="914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s-MX" dirty="0"/>
            </a:p>
            <a:p>
              <a:pPr algn="r"/>
              <a:endParaRPr lang="es-MX" dirty="0"/>
            </a:p>
          </p:txBody>
        </p:sp>
        <p:pic>
          <p:nvPicPr>
            <p:cNvPr id="1026" name="Picture 2" descr="La imagen puede contener: texto que dice &quot;H Secretaría de Cultura Hidalgo crece contigo&quot;">
              <a:extLst>
                <a:ext uri="{FF2B5EF4-FFF2-40B4-BE49-F238E27FC236}">
                  <a16:creationId xmlns:a16="http://schemas.microsoft.com/office/drawing/2014/main" id="{2139CCF7-EC56-4CB7-9668-A1B26F0444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564" y="186660"/>
              <a:ext cx="1040904" cy="1040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4 Rectángulo">
            <a:extLst>
              <a:ext uri="{FF2B5EF4-FFF2-40B4-BE49-F238E27FC236}">
                <a16:creationId xmlns:a16="http://schemas.microsoft.com/office/drawing/2014/main" id="{F6BADAD4-0FA2-43F6-A507-D331AEA40F9A}"/>
              </a:ext>
            </a:extLst>
          </p:cNvPr>
          <p:cNvSpPr/>
          <p:nvPr/>
        </p:nvSpPr>
        <p:spPr>
          <a:xfrm>
            <a:off x="647564" y="2705725"/>
            <a:ext cx="7848872" cy="280076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4400" b="1" dirty="0"/>
              <a:t>Dirección General de Bibliotecas y Fomento Editorial</a:t>
            </a:r>
          </a:p>
          <a:p>
            <a:pPr algn="ctr"/>
            <a:endParaRPr lang="es-MX" sz="4400" b="1" dirty="0"/>
          </a:p>
          <a:p>
            <a:pPr algn="ctr"/>
            <a:r>
              <a:rPr lang="es-MX" sz="4400" b="1" dirty="0">
                <a:solidFill>
                  <a:srgbClr val="0070C0"/>
                </a:solidFill>
              </a:rPr>
              <a:t>Alineación estratégica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110144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25290" y="1340768"/>
            <a:ext cx="76934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/>
              <a:t>Entres sus objetivos a cargo, la Secretaría de Cultura contribuye al cumplimiento del </a:t>
            </a:r>
            <a:r>
              <a:rPr lang="es-MX" b="1" dirty="0"/>
              <a:t>Eje 3. Hidalgo Humano e Igualitario del Plan Estatal de Desarrollo </a:t>
            </a:r>
            <a:r>
              <a:rPr lang="es-MX" dirty="0"/>
              <a:t>el cual</a:t>
            </a:r>
            <a:r>
              <a:rPr lang="es-MX" b="1" dirty="0"/>
              <a:t> </a:t>
            </a:r>
            <a:r>
              <a:rPr lang="es-MX" dirty="0"/>
              <a:t>busca promover una sociedad estable, próspera e inclusiva, para que a través de la educación, la salud, </a:t>
            </a:r>
            <a:r>
              <a:rPr lang="es-MX" b="1" dirty="0"/>
              <a:t>la cultura</a:t>
            </a:r>
            <a:r>
              <a:rPr lang="es-MX" dirty="0"/>
              <a:t> y el deporte, se promueven acciones conjuntas y superar la pobreza y la desigualdad.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Se contribuye en su Objetivo Estratégico 3.5 “Arte y cultura, Fomentar el arte y la cultura bajo una perspectiva incluyente e integradora, que facilite el acceso de la población de todo el territorio estatal en la creación y difusión de las expresiones culturales y artísticas, en favor de las generaciones futuras”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El indicador y las metas establecidos, en este sentido son:</a:t>
            </a:r>
          </a:p>
          <a:p>
            <a:pPr algn="just"/>
            <a:endParaRPr lang="es-MX" dirty="0"/>
          </a:p>
          <a:p>
            <a:pPr algn="just"/>
            <a:r>
              <a:rPr lang="es-MX" b="1" dirty="0"/>
              <a:t>Indicador.</a:t>
            </a:r>
            <a:r>
              <a:rPr lang="es-MX" dirty="0"/>
              <a:t> Porcentaje de participación de la población estatal en las actividades</a:t>
            </a:r>
          </a:p>
          <a:p>
            <a:pPr algn="just"/>
            <a:r>
              <a:rPr lang="es-MX" dirty="0"/>
              <a:t>artísticas y culturales.</a:t>
            </a:r>
          </a:p>
          <a:p>
            <a:pPr algn="just"/>
            <a:endParaRPr lang="es-MX" dirty="0"/>
          </a:p>
          <a:p>
            <a:pPr algn="just"/>
            <a:r>
              <a:rPr lang="es-MX" b="1" dirty="0"/>
              <a:t>Meta 2022</a:t>
            </a:r>
            <a:r>
              <a:rPr lang="es-MX" dirty="0"/>
              <a:t>	42%</a:t>
            </a:r>
          </a:p>
          <a:p>
            <a:pPr algn="just"/>
            <a:r>
              <a:rPr lang="es-MX" b="1" dirty="0"/>
              <a:t>Meta 2030</a:t>
            </a:r>
            <a:r>
              <a:rPr lang="es-MX" dirty="0"/>
              <a:t>	50%</a:t>
            </a: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7DC74719-90DB-45EE-8468-4CFB8C029B3D}"/>
              </a:ext>
            </a:extLst>
          </p:cNvPr>
          <p:cNvGrpSpPr/>
          <p:nvPr/>
        </p:nvGrpSpPr>
        <p:grpSpPr>
          <a:xfrm>
            <a:off x="0" y="0"/>
            <a:ext cx="9144000" cy="1227564"/>
            <a:chOff x="0" y="0"/>
            <a:chExt cx="9144000" cy="1227564"/>
          </a:xfrm>
        </p:grpSpPr>
        <p:sp>
          <p:nvSpPr>
            <p:cNvPr id="6" name="3 CuadroTexto">
              <a:extLst>
                <a:ext uri="{FF2B5EF4-FFF2-40B4-BE49-F238E27FC236}">
                  <a16:creationId xmlns:a16="http://schemas.microsoft.com/office/drawing/2014/main" id="{C584BE21-4F2E-471B-87B6-544F4F150ED9}"/>
                </a:ext>
              </a:extLst>
            </p:cNvPr>
            <p:cNvSpPr txBox="1"/>
            <p:nvPr/>
          </p:nvSpPr>
          <p:spPr>
            <a:xfrm>
              <a:off x="0" y="0"/>
              <a:ext cx="9144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s-MX" dirty="0"/>
            </a:p>
            <a:p>
              <a:pPr algn="r"/>
              <a:r>
                <a:rPr lang="es-MX" dirty="0"/>
                <a:t>Secretaría de Cultura</a:t>
              </a:r>
            </a:p>
            <a:p>
              <a:pPr algn="r"/>
              <a:r>
                <a:rPr lang="es-MX" b="1" dirty="0">
                  <a:solidFill>
                    <a:srgbClr val="0070C0"/>
                  </a:solidFill>
                </a:rPr>
                <a:t>Plan Estatal de Desarrollo</a:t>
              </a:r>
            </a:p>
            <a:p>
              <a:pPr algn="r"/>
              <a:endParaRPr lang="es-MX" dirty="0"/>
            </a:p>
          </p:txBody>
        </p:sp>
        <p:pic>
          <p:nvPicPr>
            <p:cNvPr id="7" name="Picture 2" descr="La imagen puede contener: texto que dice &quot;H Secretaría de Cultura Hidalgo crece contigo&quot;">
              <a:extLst>
                <a:ext uri="{FF2B5EF4-FFF2-40B4-BE49-F238E27FC236}">
                  <a16:creationId xmlns:a16="http://schemas.microsoft.com/office/drawing/2014/main" id="{2893E957-195D-4FEF-B595-06697691B4C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564" y="186660"/>
              <a:ext cx="1040904" cy="1040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70174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EC2B829F-F492-4B30-8356-04CDEF41DDCC}"/>
              </a:ext>
            </a:extLst>
          </p:cNvPr>
          <p:cNvGrpSpPr/>
          <p:nvPr/>
        </p:nvGrpSpPr>
        <p:grpSpPr>
          <a:xfrm>
            <a:off x="0" y="0"/>
            <a:ext cx="9144000" cy="1227564"/>
            <a:chOff x="0" y="0"/>
            <a:chExt cx="9144000" cy="1227564"/>
          </a:xfrm>
        </p:grpSpPr>
        <p:sp>
          <p:nvSpPr>
            <p:cNvPr id="10" name="3 CuadroTexto">
              <a:extLst>
                <a:ext uri="{FF2B5EF4-FFF2-40B4-BE49-F238E27FC236}">
                  <a16:creationId xmlns:a16="http://schemas.microsoft.com/office/drawing/2014/main" id="{5EFA0B2D-8F5C-415D-9EA3-A52A87680BF5}"/>
                </a:ext>
              </a:extLst>
            </p:cNvPr>
            <p:cNvSpPr txBox="1"/>
            <p:nvPr/>
          </p:nvSpPr>
          <p:spPr>
            <a:xfrm>
              <a:off x="0" y="0"/>
              <a:ext cx="9144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s-MX" dirty="0"/>
            </a:p>
            <a:p>
              <a:pPr algn="r"/>
              <a:r>
                <a:rPr lang="es-MX" dirty="0"/>
                <a:t>Secretaría de Cultura</a:t>
              </a:r>
            </a:p>
            <a:p>
              <a:pPr algn="r"/>
              <a:r>
                <a:rPr lang="es-MX" b="1" dirty="0">
                  <a:solidFill>
                    <a:srgbClr val="0070C0"/>
                  </a:solidFill>
                </a:rPr>
                <a:t>Plan Sectorial de Cultura</a:t>
              </a:r>
            </a:p>
            <a:p>
              <a:pPr algn="r"/>
              <a:endParaRPr lang="es-MX" dirty="0"/>
            </a:p>
          </p:txBody>
        </p:sp>
        <p:pic>
          <p:nvPicPr>
            <p:cNvPr id="11" name="Picture 2" descr="La imagen puede contener: texto que dice &quot;H Secretaría de Cultura Hidalgo crece contigo&quot;">
              <a:extLst>
                <a:ext uri="{FF2B5EF4-FFF2-40B4-BE49-F238E27FC236}">
                  <a16:creationId xmlns:a16="http://schemas.microsoft.com/office/drawing/2014/main" id="{E36BB6A9-F54E-464F-8922-897ED47FFD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564" y="186660"/>
              <a:ext cx="1040904" cy="1040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1 Rectángulo">
            <a:extLst>
              <a:ext uri="{FF2B5EF4-FFF2-40B4-BE49-F238E27FC236}">
                <a16:creationId xmlns:a16="http://schemas.microsoft.com/office/drawing/2014/main" id="{F480B349-0B9C-4F3F-9954-4161FFAB0CDF}"/>
              </a:ext>
            </a:extLst>
          </p:cNvPr>
          <p:cNvSpPr/>
          <p:nvPr/>
        </p:nvSpPr>
        <p:spPr>
          <a:xfrm>
            <a:off x="839020" y="2266994"/>
            <a:ext cx="76934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/>
              <a:t>En relación con el Plan Sectorial de Cultura las actividades de la Dirección General  se alinean de la siguiente manera:</a:t>
            </a:r>
          </a:p>
          <a:p>
            <a:pPr algn="just"/>
            <a:endParaRPr lang="es-MX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/>
              <a:t>Se da cumplimiento a dos Objetivos Generales.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/>
              <a:t>Se da cumplimiento a ocho Estrategias.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/>
              <a:t>Se da cumplimiento a veintiún Líneas de Acción.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/>
              <a:t>Se alimentan cuatro indicadores </a:t>
            </a:r>
          </a:p>
          <a:p>
            <a:pPr algn="just"/>
            <a:endParaRPr lang="es-MX" b="1" dirty="0"/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2875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EC2B829F-F492-4B30-8356-04CDEF41DDCC}"/>
              </a:ext>
            </a:extLst>
          </p:cNvPr>
          <p:cNvGrpSpPr/>
          <p:nvPr/>
        </p:nvGrpSpPr>
        <p:grpSpPr>
          <a:xfrm>
            <a:off x="0" y="0"/>
            <a:ext cx="9144000" cy="1227564"/>
            <a:chOff x="0" y="0"/>
            <a:chExt cx="9144000" cy="1227564"/>
          </a:xfrm>
        </p:grpSpPr>
        <p:sp>
          <p:nvSpPr>
            <p:cNvPr id="10" name="3 CuadroTexto">
              <a:extLst>
                <a:ext uri="{FF2B5EF4-FFF2-40B4-BE49-F238E27FC236}">
                  <a16:creationId xmlns:a16="http://schemas.microsoft.com/office/drawing/2014/main" id="{5EFA0B2D-8F5C-415D-9EA3-A52A87680BF5}"/>
                </a:ext>
              </a:extLst>
            </p:cNvPr>
            <p:cNvSpPr txBox="1"/>
            <p:nvPr/>
          </p:nvSpPr>
          <p:spPr>
            <a:xfrm>
              <a:off x="0" y="0"/>
              <a:ext cx="9144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s-MX" dirty="0"/>
            </a:p>
            <a:p>
              <a:pPr algn="r"/>
              <a:r>
                <a:rPr lang="es-MX" dirty="0"/>
                <a:t>Secretaría de Cultura </a:t>
              </a:r>
            </a:p>
            <a:p>
              <a:pPr algn="r"/>
              <a:r>
                <a:rPr lang="es-MX" b="1" dirty="0">
                  <a:solidFill>
                    <a:srgbClr val="0070C0"/>
                  </a:solidFill>
                </a:rPr>
                <a:t>Plan Sectorial de Cultura</a:t>
              </a:r>
            </a:p>
            <a:p>
              <a:pPr algn="r"/>
              <a:endParaRPr lang="es-MX" dirty="0"/>
            </a:p>
          </p:txBody>
        </p:sp>
        <p:pic>
          <p:nvPicPr>
            <p:cNvPr id="11" name="Picture 2" descr="La imagen puede contener: texto que dice &quot;H Secretaría de Cultura Hidalgo crece contigo&quot;">
              <a:extLst>
                <a:ext uri="{FF2B5EF4-FFF2-40B4-BE49-F238E27FC236}">
                  <a16:creationId xmlns:a16="http://schemas.microsoft.com/office/drawing/2014/main" id="{E36BB6A9-F54E-464F-8922-897ED47FFD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564" y="186660"/>
              <a:ext cx="1040904" cy="1040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1 Rectángulo">
            <a:extLst>
              <a:ext uri="{FF2B5EF4-FFF2-40B4-BE49-F238E27FC236}">
                <a16:creationId xmlns:a16="http://schemas.microsoft.com/office/drawing/2014/main" id="{F480B349-0B9C-4F3F-9954-4161FFAB0CDF}"/>
              </a:ext>
            </a:extLst>
          </p:cNvPr>
          <p:cNvSpPr/>
          <p:nvPr/>
        </p:nvSpPr>
        <p:spPr>
          <a:xfrm>
            <a:off x="839020" y="2266994"/>
            <a:ext cx="76934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/>
              <a:t>Se da cumplimiento a dos Objetivos Generales.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Objetivo General 2. Preservar, fomentar y difundir las manifestaciones artísticas y culturales de carácter popular, urbano, rural e indígena a través de la promoción y el fortalecimiento de la articulación del sector.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Objetivo General 3. Impulsar el Sistema Estatal de educación artística y el sistema de la Red Estatal de Bibliotecas, así como la descentralización de estos servicios hacia los municipios.</a:t>
            </a:r>
          </a:p>
        </p:txBody>
      </p:sp>
    </p:spTree>
    <p:extLst>
      <p:ext uri="{BB962C8B-B14F-4D97-AF65-F5344CB8AC3E}">
        <p14:creationId xmlns:p14="http://schemas.microsoft.com/office/powerpoint/2010/main" val="1914326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EC2B829F-F492-4B30-8356-04CDEF41DDCC}"/>
              </a:ext>
            </a:extLst>
          </p:cNvPr>
          <p:cNvGrpSpPr/>
          <p:nvPr/>
        </p:nvGrpSpPr>
        <p:grpSpPr>
          <a:xfrm>
            <a:off x="0" y="0"/>
            <a:ext cx="9144000" cy="1227564"/>
            <a:chOff x="0" y="0"/>
            <a:chExt cx="9144000" cy="1227564"/>
          </a:xfrm>
        </p:grpSpPr>
        <p:sp>
          <p:nvSpPr>
            <p:cNvPr id="10" name="3 CuadroTexto">
              <a:extLst>
                <a:ext uri="{FF2B5EF4-FFF2-40B4-BE49-F238E27FC236}">
                  <a16:creationId xmlns:a16="http://schemas.microsoft.com/office/drawing/2014/main" id="{5EFA0B2D-8F5C-415D-9EA3-A52A87680BF5}"/>
                </a:ext>
              </a:extLst>
            </p:cNvPr>
            <p:cNvSpPr txBox="1"/>
            <p:nvPr/>
          </p:nvSpPr>
          <p:spPr>
            <a:xfrm>
              <a:off x="0" y="0"/>
              <a:ext cx="9144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s-MX" dirty="0"/>
            </a:p>
            <a:p>
              <a:pPr algn="r"/>
              <a:r>
                <a:rPr lang="es-MX" dirty="0"/>
                <a:t>Secretaría de Cultura </a:t>
              </a:r>
            </a:p>
            <a:p>
              <a:pPr algn="r"/>
              <a:r>
                <a:rPr lang="es-MX" b="1" dirty="0">
                  <a:solidFill>
                    <a:srgbClr val="0070C0"/>
                  </a:solidFill>
                </a:rPr>
                <a:t>Plan Sectorial de Cultura</a:t>
              </a:r>
            </a:p>
            <a:p>
              <a:pPr algn="r"/>
              <a:endParaRPr lang="es-MX" dirty="0"/>
            </a:p>
          </p:txBody>
        </p:sp>
        <p:pic>
          <p:nvPicPr>
            <p:cNvPr id="11" name="Picture 2" descr="La imagen puede contener: texto que dice &quot;H Secretaría de Cultura Hidalgo crece contigo&quot;">
              <a:extLst>
                <a:ext uri="{FF2B5EF4-FFF2-40B4-BE49-F238E27FC236}">
                  <a16:creationId xmlns:a16="http://schemas.microsoft.com/office/drawing/2014/main" id="{E36BB6A9-F54E-464F-8922-897ED47FFD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564" y="186660"/>
              <a:ext cx="1040904" cy="1040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" name="Grupo 2">
            <a:extLst>
              <a:ext uri="{FF2B5EF4-FFF2-40B4-BE49-F238E27FC236}">
                <a16:creationId xmlns:a16="http://schemas.microsoft.com/office/drawing/2014/main" id="{931AF244-7984-487E-8575-186C2AE29530}"/>
              </a:ext>
            </a:extLst>
          </p:cNvPr>
          <p:cNvGrpSpPr/>
          <p:nvPr/>
        </p:nvGrpSpPr>
        <p:grpSpPr>
          <a:xfrm>
            <a:off x="206586" y="1953414"/>
            <a:ext cx="8829910" cy="4139882"/>
            <a:chOff x="206586" y="1484784"/>
            <a:chExt cx="8829910" cy="4139882"/>
          </a:xfrm>
        </p:grpSpPr>
        <p:sp>
          <p:nvSpPr>
            <p:cNvPr id="7" name="1 Rectángulo">
              <a:extLst>
                <a:ext uri="{FF2B5EF4-FFF2-40B4-BE49-F238E27FC236}">
                  <a16:creationId xmlns:a16="http://schemas.microsoft.com/office/drawing/2014/main" id="{F480B349-0B9C-4F3F-9954-4161FFAB0CDF}"/>
                </a:ext>
              </a:extLst>
            </p:cNvPr>
            <p:cNvSpPr/>
            <p:nvPr/>
          </p:nvSpPr>
          <p:spPr>
            <a:xfrm>
              <a:off x="206586" y="1484784"/>
              <a:ext cx="2736304" cy="16158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MX" sz="1100" b="1" dirty="0"/>
                <a:t>Objetivos Generales.</a:t>
              </a:r>
            </a:p>
            <a:p>
              <a:pPr algn="just"/>
              <a:endParaRPr lang="es-MX" sz="1100" b="1" dirty="0"/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r>
                <a:rPr lang="es-MX" sz="1100" dirty="0"/>
                <a:t>Objetivo General 2. Preservar, fomentar y difundir las manifestaciones artísticas y culturales de carácter popular, urbano, rural e indígena a través de la promoción y el fortalecimiento de la articulación del sector.</a:t>
              </a:r>
            </a:p>
          </p:txBody>
        </p:sp>
        <p:sp>
          <p:nvSpPr>
            <p:cNvPr id="6" name="1 Rectángulo">
              <a:extLst>
                <a:ext uri="{FF2B5EF4-FFF2-40B4-BE49-F238E27FC236}">
                  <a16:creationId xmlns:a16="http://schemas.microsoft.com/office/drawing/2014/main" id="{69C1DA0F-4C5A-4DEA-8EF8-C56D66901BF3}"/>
                </a:ext>
              </a:extLst>
            </p:cNvPr>
            <p:cNvSpPr/>
            <p:nvPr/>
          </p:nvSpPr>
          <p:spPr>
            <a:xfrm>
              <a:off x="206586" y="4149080"/>
              <a:ext cx="2740682" cy="9387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MX" sz="1100" dirty="0"/>
                <a:t>Objetivo General 3. Impulsar el Sistema Estatal de educación artística y el sistema de la Red Estatal de Bibliotecas, así como la descentralización de estos servicios hacia los municipios.</a:t>
              </a:r>
            </a:p>
          </p:txBody>
        </p:sp>
        <p:sp>
          <p:nvSpPr>
            <p:cNvPr id="8" name="1 Rectángulo">
              <a:extLst>
                <a:ext uri="{FF2B5EF4-FFF2-40B4-BE49-F238E27FC236}">
                  <a16:creationId xmlns:a16="http://schemas.microsoft.com/office/drawing/2014/main" id="{4AB1F61C-45C8-4736-A94A-E05E739CEFA0}"/>
                </a:ext>
              </a:extLst>
            </p:cNvPr>
            <p:cNvSpPr/>
            <p:nvPr/>
          </p:nvSpPr>
          <p:spPr>
            <a:xfrm>
              <a:off x="6300192" y="1484784"/>
              <a:ext cx="2736304" cy="12772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MX" sz="1100" b="1" dirty="0"/>
                <a:t>Líneas de Acción.</a:t>
              </a:r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r>
                <a:rPr lang="es-MX" sz="1100" dirty="0"/>
                <a:t>2.34.2 </a:t>
              </a:r>
              <a:r>
                <a:rPr lang="es-MX" sz="1100" b="1" u="sng" dirty="0"/>
                <a:t>Incrementar</a:t>
              </a:r>
              <a:r>
                <a:rPr lang="es-MX" sz="1100" dirty="0"/>
                <a:t> los </a:t>
              </a:r>
              <a:r>
                <a:rPr lang="es-MX" sz="1100" b="1" u="sng" dirty="0"/>
                <a:t>estímulos</a:t>
              </a:r>
              <a:r>
                <a:rPr lang="es-MX" sz="1100" dirty="0"/>
                <a:t> a la creación, producción, formación y difusión artística y cultural.</a:t>
              </a:r>
            </a:p>
          </p:txBody>
        </p:sp>
        <p:sp>
          <p:nvSpPr>
            <p:cNvPr id="2" name="Rectángulo 1">
              <a:extLst>
                <a:ext uri="{FF2B5EF4-FFF2-40B4-BE49-F238E27FC236}">
                  <a16:creationId xmlns:a16="http://schemas.microsoft.com/office/drawing/2014/main" id="{F51831D7-CEA6-4804-BE14-96063B90610E}"/>
                </a:ext>
              </a:extLst>
            </p:cNvPr>
            <p:cNvSpPr/>
            <p:nvPr/>
          </p:nvSpPr>
          <p:spPr>
            <a:xfrm>
              <a:off x="6300192" y="3501008"/>
              <a:ext cx="2736304" cy="21236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MX" sz="1100" dirty="0"/>
                <a:t>3.4.1 Impulsar la </a:t>
              </a:r>
              <a:r>
                <a:rPr lang="es-MX" sz="1100" b="1" u="sng" dirty="0"/>
                <a:t>consolidación</a:t>
              </a:r>
              <a:r>
                <a:rPr lang="es-MX" sz="1100" dirty="0"/>
                <a:t> de los </a:t>
              </a:r>
              <a:r>
                <a:rPr lang="es-MX" sz="1100" b="1" u="sng" dirty="0"/>
                <a:t>programas</a:t>
              </a:r>
              <a:r>
                <a:rPr lang="es-MX" sz="1100" dirty="0"/>
                <a:t> de fomento al </a:t>
              </a:r>
              <a:r>
                <a:rPr lang="es-MX" sz="1100" b="1" u="sng" dirty="0"/>
                <a:t>libro</a:t>
              </a:r>
              <a:r>
                <a:rPr lang="es-MX" sz="1100" dirty="0"/>
                <a:t> y la </a:t>
              </a:r>
              <a:r>
                <a:rPr lang="es-MX" sz="1100" b="1" u="sng" dirty="0"/>
                <a:t>lectura</a:t>
              </a:r>
            </a:p>
            <a:p>
              <a:pPr algn="just"/>
              <a:r>
                <a:rPr lang="es-MX" sz="1100" dirty="0"/>
                <a:t>3.4.2 </a:t>
              </a:r>
              <a:r>
                <a:rPr lang="es-MX" sz="1100" b="1" u="sng" dirty="0"/>
                <a:t>Extender las actividades de Fomento a la Lectura</a:t>
              </a:r>
            </a:p>
            <a:p>
              <a:pPr algn="just"/>
              <a:r>
                <a:rPr lang="es-MX" sz="1100" dirty="0"/>
                <a:t>3.4.3 Impulsar acciones que promuevan la </a:t>
              </a:r>
              <a:r>
                <a:rPr lang="es-MX" sz="1100" b="1" u="sng" dirty="0"/>
                <a:t>formación</a:t>
              </a:r>
              <a:r>
                <a:rPr lang="es-MX" sz="1100" dirty="0"/>
                <a:t> de </a:t>
              </a:r>
              <a:r>
                <a:rPr lang="es-MX" sz="1100" b="1" u="sng" dirty="0"/>
                <a:t>nuevos</a:t>
              </a:r>
              <a:r>
                <a:rPr lang="es-MX" sz="1100" dirty="0"/>
                <a:t> </a:t>
              </a:r>
              <a:r>
                <a:rPr lang="es-MX" sz="1100" b="1" u="sng" dirty="0"/>
                <a:t>lectores</a:t>
              </a:r>
            </a:p>
            <a:p>
              <a:pPr algn="just"/>
              <a:r>
                <a:rPr lang="es-MX" sz="1100" dirty="0"/>
                <a:t>3.4.4 Fomentar la </a:t>
              </a:r>
              <a:r>
                <a:rPr lang="es-MX" sz="1100" b="1" u="sng" dirty="0"/>
                <a:t>capacitación</a:t>
              </a:r>
              <a:r>
                <a:rPr lang="es-MX" sz="1100" dirty="0"/>
                <a:t> y </a:t>
              </a:r>
              <a:r>
                <a:rPr lang="es-MX" sz="1100" b="1" u="sng" dirty="0"/>
                <a:t>profesionalización</a:t>
              </a:r>
              <a:r>
                <a:rPr lang="es-MX" sz="1100" dirty="0"/>
                <a:t> de mediadores de lectura</a:t>
              </a:r>
            </a:p>
            <a:p>
              <a:pPr algn="just"/>
              <a:r>
                <a:rPr lang="es-MX" sz="1100" dirty="0"/>
                <a:t>3.4.5 </a:t>
              </a:r>
              <a:r>
                <a:rPr lang="es-MX" sz="1100" b="1" u="sng" dirty="0"/>
                <a:t>Ampliar</a:t>
              </a:r>
              <a:r>
                <a:rPr lang="es-MX" sz="1100" dirty="0"/>
                <a:t> el número de </a:t>
              </a:r>
              <a:r>
                <a:rPr lang="es-MX" sz="1100" b="1" u="sng" dirty="0"/>
                <a:t>salas</a:t>
              </a:r>
              <a:r>
                <a:rPr lang="es-MX" sz="1100" dirty="0"/>
                <a:t> de lectura</a:t>
              </a:r>
            </a:p>
            <a:p>
              <a:pPr algn="just"/>
              <a:r>
                <a:rPr lang="es-MX" sz="1100" dirty="0"/>
                <a:t>3.4.6 Adherirse a las actividades de los </a:t>
              </a:r>
              <a:r>
                <a:rPr lang="es-MX" sz="1100" b="1" u="sng" dirty="0"/>
                <a:t>programas</a:t>
              </a:r>
              <a:r>
                <a:rPr lang="es-MX" sz="1100" dirty="0"/>
                <a:t> </a:t>
              </a:r>
              <a:r>
                <a:rPr lang="es-MX" sz="1100" b="1" u="sng" dirty="0"/>
                <a:t>estratégicos</a:t>
              </a:r>
              <a:r>
                <a:rPr lang="es-MX" sz="1100" dirty="0"/>
                <a:t> del Programa Nacional de </a:t>
              </a:r>
              <a:r>
                <a:rPr lang="es-MX" sz="1100" b="1" u="sng" dirty="0"/>
                <a:t>Fomento</a:t>
              </a:r>
              <a:r>
                <a:rPr lang="es-MX" sz="1100" dirty="0"/>
                <a:t> al </a:t>
              </a:r>
              <a:r>
                <a:rPr lang="es-MX" sz="1100" b="1" u="sng" dirty="0"/>
                <a:t>Libro</a:t>
              </a:r>
              <a:r>
                <a:rPr lang="es-MX" sz="1100" dirty="0"/>
                <a:t> y la </a:t>
              </a:r>
              <a:r>
                <a:rPr lang="es-MX" sz="1100" b="1" u="sng" dirty="0"/>
                <a:t>Lectura</a:t>
              </a:r>
            </a:p>
          </p:txBody>
        </p:sp>
        <p:sp>
          <p:nvSpPr>
            <p:cNvPr id="12" name="1 Rectángulo">
              <a:extLst>
                <a:ext uri="{FF2B5EF4-FFF2-40B4-BE49-F238E27FC236}">
                  <a16:creationId xmlns:a16="http://schemas.microsoft.com/office/drawing/2014/main" id="{CA85E0B9-9691-44B1-A575-C201526896D6}"/>
                </a:ext>
              </a:extLst>
            </p:cNvPr>
            <p:cNvSpPr/>
            <p:nvPr/>
          </p:nvSpPr>
          <p:spPr>
            <a:xfrm>
              <a:off x="3276699" y="1484784"/>
              <a:ext cx="2736304" cy="12772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MX" sz="1100" b="1" dirty="0"/>
                <a:t>Estrategias.</a:t>
              </a:r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r>
                <a:rPr lang="es-MX" sz="1100" dirty="0"/>
                <a:t>2.34 Estímulos a la Creación y al Desarrollo Artístico</a:t>
              </a: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B054FFEC-905D-4E11-B0B0-70FD403B72D0}"/>
                </a:ext>
              </a:extLst>
            </p:cNvPr>
            <p:cNvSpPr/>
            <p:nvPr/>
          </p:nvSpPr>
          <p:spPr>
            <a:xfrm>
              <a:off x="3284493" y="4365104"/>
              <a:ext cx="2736304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MX" sz="1100" dirty="0"/>
                <a:t>3.4 Programa de Fomento a la Lectura en el Estado de Hidalgo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2140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EC2B829F-F492-4B30-8356-04CDEF41DDCC}"/>
              </a:ext>
            </a:extLst>
          </p:cNvPr>
          <p:cNvGrpSpPr/>
          <p:nvPr/>
        </p:nvGrpSpPr>
        <p:grpSpPr>
          <a:xfrm>
            <a:off x="0" y="0"/>
            <a:ext cx="9144000" cy="1227564"/>
            <a:chOff x="0" y="0"/>
            <a:chExt cx="9144000" cy="1227564"/>
          </a:xfrm>
        </p:grpSpPr>
        <p:sp>
          <p:nvSpPr>
            <p:cNvPr id="10" name="3 CuadroTexto">
              <a:extLst>
                <a:ext uri="{FF2B5EF4-FFF2-40B4-BE49-F238E27FC236}">
                  <a16:creationId xmlns:a16="http://schemas.microsoft.com/office/drawing/2014/main" id="{5EFA0B2D-8F5C-415D-9EA3-A52A87680BF5}"/>
                </a:ext>
              </a:extLst>
            </p:cNvPr>
            <p:cNvSpPr txBox="1"/>
            <p:nvPr/>
          </p:nvSpPr>
          <p:spPr>
            <a:xfrm>
              <a:off x="0" y="0"/>
              <a:ext cx="9144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s-MX" dirty="0"/>
            </a:p>
            <a:p>
              <a:pPr algn="r"/>
              <a:r>
                <a:rPr lang="es-MX" dirty="0"/>
                <a:t>Secretaría de Cultura </a:t>
              </a:r>
            </a:p>
            <a:p>
              <a:pPr algn="r"/>
              <a:r>
                <a:rPr lang="es-MX" b="1" dirty="0">
                  <a:solidFill>
                    <a:srgbClr val="0070C0"/>
                  </a:solidFill>
                </a:rPr>
                <a:t>Plan Sectorial de Cultura</a:t>
              </a:r>
            </a:p>
            <a:p>
              <a:pPr algn="r"/>
              <a:endParaRPr lang="es-MX" dirty="0"/>
            </a:p>
          </p:txBody>
        </p:sp>
        <p:pic>
          <p:nvPicPr>
            <p:cNvPr id="11" name="Picture 2" descr="La imagen puede contener: texto que dice &quot;H Secretaría de Cultura Hidalgo crece contigo&quot;">
              <a:extLst>
                <a:ext uri="{FF2B5EF4-FFF2-40B4-BE49-F238E27FC236}">
                  <a16:creationId xmlns:a16="http://schemas.microsoft.com/office/drawing/2014/main" id="{E36BB6A9-F54E-464F-8922-897ED47FFD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564" y="186660"/>
              <a:ext cx="1040904" cy="1040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D527B9A0-F9A1-4517-AA89-6CCB25780D2E}"/>
              </a:ext>
            </a:extLst>
          </p:cNvPr>
          <p:cNvGrpSpPr/>
          <p:nvPr/>
        </p:nvGrpSpPr>
        <p:grpSpPr>
          <a:xfrm>
            <a:off x="206586" y="1367190"/>
            <a:ext cx="8821154" cy="5704155"/>
            <a:chOff x="206586" y="1367190"/>
            <a:chExt cx="8821154" cy="5704155"/>
          </a:xfrm>
        </p:grpSpPr>
        <p:sp>
          <p:nvSpPr>
            <p:cNvPr id="7" name="1 Rectángulo">
              <a:extLst>
                <a:ext uri="{FF2B5EF4-FFF2-40B4-BE49-F238E27FC236}">
                  <a16:creationId xmlns:a16="http://schemas.microsoft.com/office/drawing/2014/main" id="{F480B349-0B9C-4F3F-9954-4161FFAB0CDF}"/>
                </a:ext>
              </a:extLst>
            </p:cNvPr>
            <p:cNvSpPr/>
            <p:nvPr/>
          </p:nvSpPr>
          <p:spPr>
            <a:xfrm>
              <a:off x="206586" y="1367190"/>
              <a:ext cx="273630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MX" sz="1100" b="1" dirty="0"/>
                <a:t>Objetivos Generales.</a:t>
              </a:r>
              <a:endParaRPr lang="es-MX" sz="1100" dirty="0"/>
            </a:p>
          </p:txBody>
        </p:sp>
        <p:sp>
          <p:nvSpPr>
            <p:cNvPr id="6" name="1 Rectángulo">
              <a:extLst>
                <a:ext uri="{FF2B5EF4-FFF2-40B4-BE49-F238E27FC236}">
                  <a16:creationId xmlns:a16="http://schemas.microsoft.com/office/drawing/2014/main" id="{69C1DA0F-4C5A-4DEA-8EF8-C56D66901BF3}"/>
                </a:ext>
              </a:extLst>
            </p:cNvPr>
            <p:cNvSpPr/>
            <p:nvPr/>
          </p:nvSpPr>
          <p:spPr>
            <a:xfrm>
              <a:off x="206586" y="3642409"/>
              <a:ext cx="2740682" cy="9387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MX" sz="1100" dirty="0"/>
                <a:t>Objetivo General 3. Impulsar el Sistema Estatal de educación artística y el sistema de la Red Estatal de Bibliotecas, así como la descentralización de estos servicios hacia los municipios.</a:t>
              </a:r>
            </a:p>
          </p:txBody>
        </p:sp>
        <p:sp>
          <p:nvSpPr>
            <p:cNvPr id="8" name="1 Rectángulo">
              <a:extLst>
                <a:ext uri="{FF2B5EF4-FFF2-40B4-BE49-F238E27FC236}">
                  <a16:creationId xmlns:a16="http://schemas.microsoft.com/office/drawing/2014/main" id="{4AB1F61C-45C8-4736-A94A-E05E739CEFA0}"/>
                </a:ext>
              </a:extLst>
            </p:cNvPr>
            <p:cNvSpPr/>
            <p:nvPr/>
          </p:nvSpPr>
          <p:spPr>
            <a:xfrm>
              <a:off x="6291436" y="1392867"/>
              <a:ext cx="2736304" cy="56784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MX" sz="1100" b="1" dirty="0"/>
                <a:t>Líneas de Acción.</a:t>
              </a:r>
            </a:p>
            <a:p>
              <a:pPr algn="just"/>
              <a:endParaRPr lang="es-MX" sz="1100" b="1" dirty="0"/>
            </a:p>
            <a:p>
              <a:pPr algn="just"/>
              <a:endParaRPr lang="es-MX" sz="1100" b="1" dirty="0"/>
            </a:p>
            <a:p>
              <a:pPr algn="just"/>
              <a:endParaRPr lang="es-MX" sz="1100" dirty="0"/>
            </a:p>
            <a:p>
              <a:pPr algn="just"/>
              <a:r>
                <a:rPr lang="es-MX" sz="1100" dirty="0"/>
                <a:t>3.5.1 </a:t>
              </a:r>
              <a:r>
                <a:rPr lang="es-MX" sz="1100" b="1" u="sng" dirty="0"/>
                <a:t>Consolidar</a:t>
              </a:r>
              <a:r>
                <a:rPr lang="es-MX" sz="1100" dirty="0"/>
                <a:t> el desarrollo de la </a:t>
              </a:r>
              <a:r>
                <a:rPr lang="es-MX" sz="1100" b="1" u="sng" dirty="0"/>
                <a:t>Feria</a:t>
              </a:r>
              <a:r>
                <a:rPr lang="es-MX" sz="1100" dirty="0"/>
                <a:t> del Libro Infantil y Juvenil </a:t>
              </a:r>
            </a:p>
            <a:p>
              <a:pPr algn="just"/>
              <a:r>
                <a:rPr lang="es-MX" sz="1100" dirty="0"/>
                <a:t>3.5.2 </a:t>
              </a:r>
              <a:r>
                <a:rPr lang="es-MX" sz="1100" b="1" u="sng" dirty="0"/>
                <a:t>Ampliar</a:t>
              </a:r>
              <a:r>
                <a:rPr lang="es-MX" sz="1100" dirty="0"/>
                <a:t> las </a:t>
              </a:r>
              <a:r>
                <a:rPr lang="es-MX" sz="1100" b="1" u="sng" dirty="0"/>
                <a:t>actividades</a:t>
              </a:r>
              <a:r>
                <a:rPr lang="es-MX" sz="1100" dirty="0"/>
                <a:t> al interior del estado</a:t>
              </a:r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r>
                <a:rPr lang="es-MX" sz="1100" dirty="0"/>
                <a:t>3.6.1 </a:t>
              </a:r>
              <a:r>
                <a:rPr lang="es-MX" sz="1100" b="1" u="sng" dirty="0"/>
                <a:t>Modernizar</a:t>
              </a:r>
              <a:r>
                <a:rPr lang="es-MX" sz="1100" dirty="0"/>
                <a:t> la </a:t>
              </a:r>
              <a:r>
                <a:rPr lang="es-MX" sz="1100" b="1" u="sng" dirty="0"/>
                <a:t>infraestructura</a:t>
              </a:r>
              <a:r>
                <a:rPr lang="es-MX" sz="1100" dirty="0"/>
                <a:t> de la red estatal de bibliotecas</a:t>
              </a:r>
            </a:p>
            <a:p>
              <a:pPr algn="just"/>
              <a:r>
                <a:rPr lang="es-MX" sz="1100" dirty="0"/>
                <a:t>3.6.2 Impulsar la </a:t>
              </a:r>
              <a:r>
                <a:rPr lang="es-MX" sz="1100" b="1" u="sng" dirty="0"/>
                <a:t>capacitación</a:t>
              </a:r>
              <a:r>
                <a:rPr lang="es-MX" sz="1100" dirty="0"/>
                <a:t> y </a:t>
              </a:r>
              <a:r>
                <a:rPr lang="es-MX" sz="1100" b="1" u="sng" dirty="0"/>
                <a:t>profesionalización</a:t>
              </a:r>
              <a:r>
                <a:rPr lang="es-MX" sz="1100" dirty="0"/>
                <a:t> del personal bibliotecario</a:t>
              </a:r>
            </a:p>
            <a:p>
              <a:pPr algn="just"/>
              <a:r>
                <a:rPr lang="es-MX" sz="1100" dirty="0"/>
                <a:t>3.6.3 </a:t>
              </a:r>
              <a:r>
                <a:rPr lang="es-MX" sz="1100" b="1" u="sng" dirty="0"/>
                <a:t>Automatizar</a:t>
              </a:r>
              <a:r>
                <a:rPr lang="es-MX" sz="1100" dirty="0"/>
                <a:t> los </a:t>
              </a:r>
              <a:r>
                <a:rPr lang="es-MX" sz="1100" b="1" u="sng" dirty="0"/>
                <a:t>catálogos</a:t>
              </a:r>
              <a:r>
                <a:rPr lang="es-MX" sz="1100" dirty="0"/>
                <a:t> de la red estatal de bibliotecas públicas</a:t>
              </a:r>
            </a:p>
            <a:p>
              <a:pPr algn="just"/>
              <a:r>
                <a:rPr lang="es-MX" sz="1100" dirty="0"/>
                <a:t>3.6.4 </a:t>
              </a:r>
              <a:r>
                <a:rPr lang="es-MX" sz="1100" b="1" u="sng" dirty="0"/>
                <a:t>Mejorar</a:t>
              </a:r>
              <a:r>
                <a:rPr lang="es-MX" sz="1100" dirty="0"/>
                <a:t> y </a:t>
              </a:r>
              <a:r>
                <a:rPr lang="es-MX" sz="1100" b="1" u="sng" dirty="0"/>
                <a:t>ampliar</a:t>
              </a:r>
              <a:r>
                <a:rPr lang="es-MX" sz="1100" dirty="0"/>
                <a:t> los </a:t>
              </a:r>
              <a:r>
                <a:rPr lang="es-MX" sz="1100" b="1" u="sng" dirty="0"/>
                <a:t>servicios</a:t>
              </a:r>
              <a:r>
                <a:rPr lang="es-MX" sz="1100" dirty="0"/>
                <a:t> que se proporcionan en las bibliotecas públicas en coordinación con los Ayuntamientos del Estado</a:t>
              </a:r>
            </a:p>
            <a:p>
              <a:pPr algn="just"/>
              <a:r>
                <a:rPr lang="es-MX" sz="1100" dirty="0"/>
                <a:t>3.6.5 </a:t>
              </a:r>
              <a:r>
                <a:rPr lang="es-MX" sz="1100" b="1" u="sng" dirty="0"/>
                <a:t>Entregar</a:t>
              </a:r>
              <a:r>
                <a:rPr lang="es-MX" sz="1100" dirty="0"/>
                <a:t> y </a:t>
              </a:r>
              <a:r>
                <a:rPr lang="es-MX" sz="1100" b="1" u="sng" dirty="0"/>
                <a:t>actualizar</a:t>
              </a:r>
              <a:r>
                <a:rPr lang="es-MX" sz="1100" dirty="0"/>
                <a:t> los </a:t>
              </a:r>
              <a:r>
                <a:rPr lang="es-MX" sz="1100" b="1" u="sng" dirty="0"/>
                <a:t>acervos</a:t>
              </a:r>
              <a:r>
                <a:rPr lang="es-MX" sz="1100" dirty="0"/>
                <a:t> </a:t>
              </a:r>
              <a:r>
                <a:rPr lang="es-MX" sz="1100" b="1" u="sng" dirty="0"/>
                <a:t>bibliográficos</a:t>
              </a:r>
              <a:r>
                <a:rPr lang="es-MX" sz="1100" dirty="0"/>
                <a:t> de las bibliotecas públicas</a:t>
              </a:r>
            </a:p>
            <a:p>
              <a:pPr algn="just"/>
              <a:r>
                <a:rPr lang="es-MX" sz="1100" dirty="0"/>
                <a:t>3.6.6 Hacer uso de la </a:t>
              </a:r>
              <a:r>
                <a:rPr lang="es-MX" sz="1100" b="1" u="sng" dirty="0"/>
                <a:t>infraestructura</a:t>
              </a:r>
              <a:r>
                <a:rPr lang="es-MX" sz="1100" dirty="0"/>
                <a:t> </a:t>
              </a:r>
              <a:r>
                <a:rPr lang="es-MX" sz="1100" b="1" u="sng" dirty="0"/>
                <a:t>digital</a:t>
              </a:r>
              <a:r>
                <a:rPr lang="es-MX" sz="1100" dirty="0"/>
                <a:t>, para favorecer el acceso universal a la cultura en coordinación con el CITNOVA</a:t>
              </a:r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r>
                <a:rPr lang="es-MX" sz="1100" dirty="0"/>
                <a:t>3.7.1 </a:t>
              </a:r>
              <a:r>
                <a:rPr lang="es-MX" sz="1100" b="1" u="sng" dirty="0"/>
                <a:t>Fortalecer</a:t>
              </a:r>
              <a:r>
                <a:rPr lang="es-MX" sz="1100" dirty="0"/>
                <a:t> la </a:t>
              </a:r>
              <a:r>
                <a:rPr lang="es-MX" sz="1100" b="1" u="sng" dirty="0"/>
                <a:t>Red</a:t>
              </a:r>
              <a:r>
                <a:rPr lang="es-MX" sz="1100" dirty="0"/>
                <a:t> Estatal de Bibliotecas con la </a:t>
              </a:r>
              <a:r>
                <a:rPr lang="es-MX" sz="1100" b="1" u="sng" dirty="0"/>
                <a:t>entrega</a:t>
              </a:r>
              <a:r>
                <a:rPr lang="es-MX" sz="1100" dirty="0"/>
                <a:t> de </a:t>
              </a:r>
              <a:r>
                <a:rPr lang="es-MX" sz="1100" b="1" u="sng" dirty="0"/>
                <a:t>mobiliario</a:t>
              </a:r>
              <a:r>
                <a:rPr lang="es-MX" sz="1100" dirty="0"/>
                <a:t> </a:t>
              </a:r>
              <a:r>
                <a:rPr lang="es-MX" sz="1100" b="1" u="sng" dirty="0"/>
                <a:t>básico</a:t>
              </a:r>
              <a:r>
                <a:rPr lang="es-MX" sz="1100" dirty="0"/>
                <a:t> y </a:t>
              </a:r>
              <a:r>
                <a:rPr lang="es-MX" sz="1100" b="1" u="sng" dirty="0"/>
                <a:t>equipo</a:t>
              </a:r>
              <a:r>
                <a:rPr lang="es-MX" sz="1100" dirty="0"/>
                <a:t> de </a:t>
              </a:r>
              <a:r>
                <a:rPr lang="es-MX" sz="1100" b="1" u="sng" dirty="0"/>
                <a:t>bibliotecas</a:t>
              </a:r>
            </a:p>
            <a:p>
              <a:pPr algn="just"/>
              <a:endParaRPr lang="es-MX" sz="1100" dirty="0"/>
            </a:p>
          </p:txBody>
        </p:sp>
        <p:sp>
          <p:nvSpPr>
            <p:cNvPr id="12" name="1 Rectángulo">
              <a:extLst>
                <a:ext uri="{FF2B5EF4-FFF2-40B4-BE49-F238E27FC236}">
                  <a16:creationId xmlns:a16="http://schemas.microsoft.com/office/drawing/2014/main" id="{CA85E0B9-9691-44B1-A575-C201526896D6}"/>
                </a:ext>
              </a:extLst>
            </p:cNvPr>
            <p:cNvSpPr/>
            <p:nvPr/>
          </p:nvSpPr>
          <p:spPr>
            <a:xfrm>
              <a:off x="3251200" y="1396549"/>
              <a:ext cx="2736304" cy="55092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MX" sz="1100" b="1" dirty="0"/>
                <a:t>Estrategias.</a:t>
              </a:r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r>
                <a:rPr lang="es-MX" sz="1100" dirty="0"/>
                <a:t>3.5 Feria del Libro Infantil y Juvenil</a:t>
              </a:r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r>
                <a:rPr lang="es-MX" sz="1100" dirty="0"/>
                <a:t>3.6 Fortalecimiento de la Infraestructura bibliotecaria</a:t>
              </a:r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r>
                <a:rPr lang="es-MX" sz="1100" dirty="0"/>
                <a:t>3.7 Adquisición y entrega de mobiliario básico y equipo para bibliotecas</a:t>
              </a:r>
            </a:p>
            <a:p>
              <a:pPr algn="just"/>
              <a:endParaRPr lang="es-MX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63870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EC2B829F-F492-4B30-8356-04CDEF41DDCC}"/>
              </a:ext>
            </a:extLst>
          </p:cNvPr>
          <p:cNvGrpSpPr/>
          <p:nvPr/>
        </p:nvGrpSpPr>
        <p:grpSpPr>
          <a:xfrm>
            <a:off x="0" y="0"/>
            <a:ext cx="9144000" cy="1227564"/>
            <a:chOff x="0" y="0"/>
            <a:chExt cx="9144000" cy="1227564"/>
          </a:xfrm>
        </p:grpSpPr>
        <p:sp>
          <p:nvSpPr>
            <p:cNvPr id="10" name="3 CuadroTexto">
              <a:extLst>
                <a:ext uri="{FF2B5EF4-FFF2-40B4-BE49-F238E27FC236}">
                  <a16:creationId xmlns:a16="http://schemas.microsoft.com/office/drawing/2014/main" id="{5EFA0B2D-8F5C-415D-9EA3-A52A87680BF5}"/>
                </a:ext>
              </a:extLst>
            </p:cNvPr>
            <p:cNvSpPr txBox="1"/>
            <p:nvPr/>
          </p:nvSpPr>
          <p:spPr>
            <a:xfrm>
              <a:off x="0" y="0"/>
              <a:ext cx="9144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s-MX" dirty="0"/>
            </a:p>
            <a:p>
              <a:pPr algn="r"/>
              <a:r>
                <a:rPr lang="es-MX" dirty="0"/>
                <a:t>Secretaría de Cultura</a:t>
              </a:r>
            </a:p>
            <a:p>
              <a:pPr algn="r"/>
              <a:r>
                <a:rPr lang="es-MX" b="1" dirty="0">
                  <a:solidFill>
                    <a:srgbClr val="0070C0"/>
                  </a:solidFill>
                </a:rPr>
                <a:t>Plan Sectorial de Cultura</a:t>
              </a:r>
            </a:p>
            <a:p>
              <a:pPr algn="r"/>
              <a:endParaRPr lang="es-MX" dirty="0"/>
            </a:p>
          </p:txBody>
        </p:sp>
        <p:pic>
          <p:nvPicPr>
            <p:cNvPr id="11" name="Picture 2" descr="La imagen puede contener: texto que dice &quot;H Secretaría de Cultura Hidalgo crece contigo&quot;">
              <a:extLst>
                <a:ext uri="{FF2B5EF4-FFF2-40B4-BE49-F238E27FC236}">
                  <a16:creationId xmlns:a16="http://schemas.microsoft.com/office/drawing/2014/main" id="{E36BB6A9-F54E-464F-8922-897ED47FFD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564" y="186660"/>
              <a:ext cx="1040904" cy="1040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27A79268-1007-4161-814A-2D75B1D34464}"/>
              </a:ext>
            </a:extLst>
          </p:cNvPr>
          <p:cNvGrpSpPr/>
          <p:nvPr/>
        </p:nvGrpSpPr>
        <p:grpSpPr>
          <a:xfrm>
            <a:off x="151395" y="1484784"/>
            <a:ext cx="8885101" cy="5339923"/>
            <a:chOff x="151395" y="1484784"/>
            <a:chExt cx="8885101" cy="5339923"/>
          </a:xfrm>
        </p:grpSpPr>
        <p:sp>
          <p:nvSpPr>
            <p:cNvPr id="7" name="1 Rectángulo">
              <a:extLst>
                <a:ext uri="{FF2B5EF4-FFF2-40B4-BE49-F238E27FC236}">
                  <a16:creationId xmlns:a16="http://schemas.microsoft.com/office/drawing/2014/main" id="{F480B349-0B9C-4F3F-9954-4161FFAB0CDF}"/>
                </a:ext>
              </a:extLst>
            </p:cNvPr>
            <p:cNvSpPr/>
            <p:nvPr/>
          </p:nvSpPr>
          <p:spPr>
            <a:xfrm>
              <a:off x="320316" y="1556792"/>
              <a:ext cx="2736304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MX" sz="1100" b="1" dirty="0"/>
                <a:t>Objetivos Generales.</a:t>
              </a:r>
            </a:p>
            <a:p>
              <a:pPr algn="just"/>
              <a:endParaRPr lang="es-MX" sz="1100" b="1" dirty="0"/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</p:txBody>
        </p:sp>
        <p:sp>
          <p:nvSpPr>
            <p:cNvPr id="6" name="1 Rectángulo">
              <a:extLst>
                <a:ext uri="{FF2B5EF4-FFF2-40B4-BE49-F238E27FC236}">
                  <a16:creationId xmlns:a16="http://schemas.microsoft.com/office/drawing/2014/main" id="{69C1DA0F-4C5A-4DEA-8EF8-C56D66901BF3}"/>
                </a:ext>
              </a:extLst>
            </p:cNvPr>
            <p:cNvSpPr/>
            <p:nvPr/>
          </p:nvSpPr>
          <p:spPr>
            <a:xfrm>
              <a:off x="151395" y="3685385"/>
              <a:ext cx="2740682" cy="9387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MX" sz="1100" dirty="0"/>
                <a:t>Objetivo General 3. Impulsar el Sistema Estatal de educación artística y el sistema de la Red Estatal de Bibliotecas, así como la descentralización de estos servicios hacia los municipios.</a:t>
              </a:r>
            </a:p>
          </p:txBody>
        </p:sp>
        <p:sp>
          <p:nvSpPr>
            <p:cNvPr id="8" name="1 Rectángulo">
              <a:extLst>
                <a:ext uri="{FF2B5EF4-FFF2-40B4-BE49-F238E27FC236}">
                  <a16:creationId xmlns:a16="http://schemas.microsoft.com/office/drawing/2014/main" id="{4AB1F61C-45C8-4736-A94A-E05E739CEFA0}"/>
                </a:ext>
              </a:extLst>
            </p:cNvPr>
            <p:cNvSpPr/>
            <p:nvPr/>
          </p:nvSpPr>
          <p:spPr>
            <a:xfrm>
              <a:off x="6300192" y="1484784"/>
              <a:ext cx="2736304" cy="53399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MX" sz="1100" b="1" dirty="0"/>
                <a:t>Líneas de Acción.</a:t>
              </a:r>
            </a:p>
            <a:p>
              <a:pPr algn="just"/>
              <a:endParaRPr lang="es-MX" sz="1100" b="1" dirty="0"/>
            </a:p>
            <a:p>
              <a:pPr algn="just"/>
              <a:endParaRPr lang="es-MX" sz="1100" b="1" dirty="0"/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r>
                <a:rPr lang="es-MX" sz="1100" dirty="0"/>
                <a:t>3.8.1 </a:t>
              </a:r>
              <a:r>
                <a:rPr lang="es-MX" sz="1100" b="1" u="sng" dirty="0"/>
                <a:t>Mejorar</a:t>
              </a:r>
              <a:r>
                <a:rPr lang="es-MX" sz="1100" dirty="0"/>
                <a:t> los </a:t>
              </a:r>
              <a:r>
                <a:rPr lang="es-MX" sz="1100" b="1" u="sng" dirty="0"/>
                <a:t>servicios</a:t>
              </a:r>
              <a:r>
                <a:rPr lang="es-MX" sz="1100" dirty="0"/>
                <a:t> que se proporcionan en la biblioteca</a:t>
              </a:r>
            </a:p>
            <a:p>
              <a:pPr algn="just"/>
              <a:r>
                <a:rPr lang="es-MX" sz="1100" dirty="0"/>
                <a:t>3.8.2 </a:t>
              </a:r>
              <a:r>
                <a:rPr lang="es-MX" sz="1100" b="1" u="sng" dirty="0"/>
                <a:t>Rehabilitar</a:t>
              </a:r>
              <a:r>
                <a:rPr lang="es-MX" sz="1100" dirty="0"/>
                <a:t> y </a:t>
              </a:r>
              <a:r>
                <a:rPr lang="es-MX" sz="1100" b="1" u="sng" dirty="0"/>
                <a:t>ampliar</a:t>
              </a:r>
              <a:r>
                <a:rPr lang="es-MX" sz="1100" dirty="0"/>
                <a:t> las </a:t>
              </a:r>
              <a:r>
                <a:rPr lang="es-MX" sz="1100" b="1" u="sng" dirty="0"/>
                <a:t>instalaciones</a:t>
              </a:r>
              <a:r>
                <a:rPr lang="es-MX" sz="1100" dirty="0"/>
                <a:t> de las bibliotecas</a:t>
              </a:r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r>
                <a:rPr lang="es-MX" sz="1100" dirty="0"/>
                <a:t>3.9.1 Ejecutar los </a:t>
              </a:r>
              <a:r>
                <a:rPr lang="es-MX" sz="1100" b="1" u="sng" dirty="0"/>
                <a:t>programas</a:t>
              </a:r>
              <a:r>
                <a:rPr lang="es-MX" sz="1100" dirty="0"/>
                <a:t> de </a:t>
              </a:r>
              <a:r>
                <a:rPr lang="es-MX" sz="1100" b="1" u="sng" dirty="0"/>
                <a:t>colaboración</a:t>
              </a:r>
              <a:r>
                <a:rPr lang="es-MX" sz="1100" dirty="0"/>
                <a:t> con organismos internacionales, nacionales y asociaciones civiles para la </a:t>
              </a:r>
              <a:r>
                <a:rPr lang="es-MX" sz="1100" b="1" dirty="0"/>
                <a:t>modernización</a:t>
              </a:r>
              <a:r>
                <a:rPr lang="es-MX" sz="1100" dirty="0"/>
                <a:t> de la Red estatal de bibliotecas, así como de </a:t>
              </a:r>
              <a:r>
                <a:rPr lang="es-MX" sz="1100" b="1" dirty="0"/>
                <a:t>intercambio</a:t>
              </a:r>
              <a:r>
                <a:rPr lang="es-MX" sz="1100" dirty="0"/>
                <a:t> y </a:t>
              </a:r>
              <a:r>
                <a:rPr lang="es-MX" sz="1100" b="1" dirty="0"/>
                <a:t>donación</a:t>
              </a:r>
              <a:r>
                <a:rPr lang="es-MX" sz="1100" dirty="0"/>
                <a:t> de acervos editoriales</a:t>
              </a:r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r>
                <a:rPr lang="es-MX" sz="1100" dirty="0"/>
                <a:t>3.10.1 Implementar estrategias de </a:t>
              </a:r>
              <a:r>
                <a:rPr lang="es-MX" sz="1100" b="1" u="sng" dirty="0"/>
                <a:t>producción</a:t>
              </a:r>
              <a:r>
                <a:rPr lang="es-MX" sz="1100" dirty="0"/>
                <a:t>, </a:t>
              </a:r>
              <a:r>
                <a:rPr lang="es-MX" sz="1100" b="1" u="sng" dirty="0"/>
                <a:t>distribución</a:t>
              </a:r>
              <a:r>
                <a:rPr lang="es-MX" sz="1100" dirty="0"/>
                <a:t> y </a:t>
              </a:r>
              <a:r>
                <a:rPr lang="es-MX" sz="1100" b="1" u="sng" dirty="0"/>
                <a:t>comercialización</a:t>
              </a:r>
              <a:r>
                <a:rPr lang="es-MX" sz="1100" dirty="0"/>
                <a:t> </a:t>
              </a:r>
              <a:r>
                <a:rPr lang="es-MX" sz="1100" b="1" u="sng" dirty="0"/>
                <a:t>editorial</a:t>
              </a:r>
            </a:p>
            <a:p>
              <a:pPr algn="just"/>
              <a:r>
                <a:rPr lang="es-MX" sz="1100" dirty="0"/>
                <a:t>3.10.2 Ampliar la </a:t>
              </a:r>
              <a:r>
                <a:rPr lang="es-MX" sz="1100" b="1" u="sng" dirty="0"/>
                <a:t>difusión</a:t>
              </a:r>
              <a:r>
                <a:rPr lang="es-MX" sz="1100" dirty="0"/>
                <a:t> del </a:t>
              </a:r>
              <a:r>
                <a:rPr lang="es-MX" sz="1100" b="1" u="sng" dirty="0"/>
                <a:t>acervo</a:t>
              </a:r>
              <a:r>
                <a:rPr lang="es-MX" sz="1100" dirty="0"/>
                <a:t> editorial</a:t>
              </a:r>
            </a:p>
            <a:p>
              <a:pPr algn="just"/>
              <a:r>
                <a:rPr lang="es-MX" sz="1100" dirty="0"/>
                <a:t>3.10.3 </a:t>
              </a:r>
              <a:r>
                <a:rPr lang="es-MX" sz="1100" b="1" u="sng" dirty="0"/>
                <a:t>Administrar</a:t>
              </a:r>
              <a:r>
                <a:rPr lang="es-MX" sz="1100" dirty="0"/>
                <a:t> los </a:t>
              </a:r>
              <a:r>
                <a:rPr lang="es-MX" sz="1100" b="1" u="sng" dirty="0"/>
                <a:t>contenidos</a:t>
              </a:r>
              <a:r>
                <a:rPr lang="es-MX" sz="1100" dirty="0"/>
                <a:t> de la plataforma digital </a:t>
              </a:r>
            </a:p>
            <a:p>
              <a:pPr algn="just"/>
              <a:endParaRPr lang="es-MX" sz="1100" dirty="0"/>
            </a:p>
          </p:txBody>
        </p:sp>
        <p:sp>
          <p:nvSpPr>
            <p:cNvPr id="12" name="1 Rectángulo">
              <a:extLst>
                <a:ext uri="{FF2B5EF4-FFF2-40B4-BE49-F238E27FC236}">
                  <a16:creationId xmlns:a16="http://schemas.microsoft.com/office/drawing/2014/main" id="{CA85E0B9-9691-44B1-A575-C201526896D6}"/>
                </a:ext>
              </a:extLst>
            </p:cNvPr>
            <p:cNvSpPr/>
            <p:nvPr/>
          </p:nvSpPr>
          <p:spPr>
            <a:xfrm>
              <a:off x="3251200" y="1553299"/>
              <a:ext cx="2736304" cy="46628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MX" sz="1100" b="1" dirty="0"/>
                <a:t>Estrategias.</a:t>
              </a:r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r>
                <a:rPr lang="es-MX" sz="1100" dirty="0"/>
                <a:t>3.8 Fortalecimiento de la Biblioteca Ricardo Garibay</a:t>
              </a:r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r>
                <a:rPr lang="es-MX" sz="1100" dirty="0"/>
                <a:t>3.9 Convenios de colaboración para fortalecimiento de la Red estatal de bibliotecas públicas, con organismos nacionales e internacionales</a:t>
              </a:r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endParaRPr lang="es-MX" sz="1100" dirty="0"/>
            </a:p>
            <a:p>
              <a:pPr algn="just"/>
              <a:r>
                <a:rPr lang="es-MX" sz="1100" dirty="0"/>
                <a:t>3.10 Programa editorial</a:t>
              </a:r>
            </a:p>
            <a:p>
              <a:pPr algn="just"/>
              <a:endParaRPr lang="es-MX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08906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EC2B829F-F492-4B30-8356-04CDEF41DDCC}"/>
              </a:ext>
            </a:extLst>
          </p:cNvPr>
          <p:cNvGrpSpPr/>
          <p:nvPr/>
        </p:nvGrpSpPr>
        <p:grpSpPr>
          <a:xfrm>
            <a:off x="0" y="0"/>
            <a:ext cx="9144000" cy="1227564"/>
            <a:chOff x="0" y="0"/>
            <a:chExt cx="9144000" cy="1227564"/>
          </a:xfrm>
        </p:grpSpPr>
        <p:sp>
          <p:nvSpPr>
            <p:cNvPr id="10" name="3 CuadroTexto">
              <a:extLst>
                <a:ext uri="{FF2B5EF4-FFF2-40B4-BE49-F238E27FC236}">
                  <a16:creationId xmlns:a16="http://schemas.microsoft.com/office/drawing/2014/main" id="{5EFA0B2D-8F5C-415D-9EA3-A52A87680BF5}"/>
                </a:ext>
              </a:extLst>
            </p:cNvPr>
            <p:cNvSpPr txBox="1"/>
            <p:nvPr/>
          </p:nvSpPr>
          <p:spPr>
            <a:xfrm>
              <a:off x="0" y="0"/>
              <a:ext cx="9144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s-MX" dirty="0"/>
            </a:p>
            <a:p>
              <a:pPr algn="r"/>
              <a:r>
                <a:rPr lang="es-MX" dirty="0"/>
                <a:t>Secretaría de Cultura</a:t>
              </a:r>
            </a:p>
            <a:p>
              <a:pPr algn="r"/>
              <a:r>
                <a:rPr lang="es-MX" b="1" dirty="0">
                  <a:solidFill>
                    <a:srgbClr val="0070C0"/>
                  </a:solidFill>
                </a:rPr>
                <a:t>Plan Sectorial de Cultura</a:t>
              </a:r>
            </a:p>
            <a:p>
              <a:pPr algn="r"/>
              <a:endParaRPr lang="es-MX" dirty="0"/>
            </a:p>
          </p:txBody>
        </p:sp>
        <p:pic>
          <p:nvPicPr>
            <p:cNvPr id="11" name="Picture 2" descr="La imagen puede contener: texto que dice &quot;H Secretaría de Cultura Hidalgo crece contigo&quot;">
              <a:extLst>
                <a:ext uri="{FF2B5EF4-FFF2-40B4-BE49-F238E27FC236}">
                  <a16:creationId xmlns:a16="http://schemas.microsoft.com/office/drawing/2014/main" id="{E36BB6A9-F54E-464F-8922-897ED47FFD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564" y="186660"/>
              <a:ext cx="1040904" cy="1040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1 Rectángulo">
            <a:extLst>
              <a:ext uri="{FF2B5EF4-FFF2-40B4-BE49-F238E27FC236}">
                <a16:creationId xmlns:a16="http://schemas.microsoft.com/office/drawing/2014/main" id="{F480B349-0B9C-4F3F-9954-4161FFAB0CDF}"/>
              </a:ext>
            </a:extLst>
          </p:cNvPr>
          <p:cNvSpPr/>
          <p:nvPr/>
        </p:nvSpPr>
        <p:spPr>
          <a:xfrm>
            <a:off x="839020" y="2266994"/>
            <a:ext cx="76934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/>
              <a:t>Indicadores a cargo</a:t>
            </a:r>
          </a:p>
          <a:p>
            <a:pPr algn="just"/>
            <a:endParaRPr lang="es-MX" b="1" dirty="0"/>
          </a:p>
          <a:p>
            <a:pPr algn="just"/>
            <a:r>
              <a:rPr lang="es-MX" dirty="0"/>
              <a:t>2.2 Porcentaje de estímulos otorgados para la creación, producción, formación y difusión artística y cultural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3.1 Cobertura de servicios artísticos y culturales descentralizados a municipios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3.3 Porcentaje de bibliotecas automatizadas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3.4 Porcentaje de incremento en los servicios otorgados por la red estatal de bibliotecas públicas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951071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18081</TotalTime>
  <Words>912</Words>
  <Application>Microsoft Office PowerPoint</Application>
  <PresentationFormat>Presentación en pantalla (4:3)</PresentationFormat>
  <Paragraphs>172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Giovanni Acua Reyes</dc:creator>
  <cp:lastModifiedBy>DGByFE</cp:lastModifiedBy>
  <cp:revision>201</cp:revision>
  <cp:lastPrinted>2018-10-23T18:46:06Z</cp:lastPrinted>
  <dcterms:created xsi:type="dcterms:W3CDTF">2018-09-13T15:18:38Z</dcterms:created>
  <dcterms:modified xsi:type="dcterms:W3CDTF">2021-02-17T00:04:08Z</dcterms:modified>
</cp:coreProperties>
</file>